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3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>
        <p:scale>
          <a:sx n="76" d="100"/>
          <a:sy n="76" d="100"/>
        </p:scale>
        <p:origin x="-120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2/4/2021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Техника и методика обучения эстафетного бега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19600" y="4800600"/>
            <a:ext cx="4495800" cy="1752600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/>
              <a:t>История возникновения вида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105400"/>
          </a:xfrm>
        </p:spPr>
        <p:txBody>
          <a:bodyPr>
            <a:normAutofit fontScale="77500" lnSpcReduction="20000"/>
          </a:bodyPr>
          <a:lstStyle/>
          <a:p>
            <a:pPr marL="0" indent="357188">
              <a:buNone/>
            </a:pPr>
            <a:r>
              <a:rPr lang="ru-RU" b="1" dirty="0" smtClean="0"/>
              <a:t>Эстафетный бег </a:t>
            </a:r>
            <a:r>
              <a:rPr lang="ru-RU" dirty="0" smtClean="0"/>
              <a:t>– это вид легкоатлетических соревнований, который может проводится как на дорожке стадиона, так и по улицам города, шоссе, по дорожкам парка. </a:t>
            </a:r>
          </a:p>
          <a:p>
            <a:pPr marL="0" indent="357188">
              <a:buNone/>
            </a:pPr>
            <a:r>
              <a:rPr lang="ru-RU" dirty="0" smtClean="0"/>
              <a:t>Спринтеры соревнуются обычно в эстафетах 4х100м, 4х200 м, 4х400м.</a:t>
            </a:r>
          </a:p>
          <a:p>
            <a:pPr marL="0" indent="357188">
              <a:buNone/>
            </a:pPr>
            <a:r>
              <a:rPr lang="ru-RU" dirty="0" smtClean="0"/>
              <a:t>Смешанные эстафеты проводятся на 400+300+200+100м. или 800+400+200+100м. </a:t>
            </a:r>
          </a:p>
          <a:p>
            <a:pPr marL="0" indent="357188">
              <a:buNone/>
            </a:pPr>
            <a:r>
              <a:rPr lang="ru-RU" dirty="0" smtClean="0"/>
              <a:t>В соревнованиях для школьников проводятся эстафеты и на более короткие дистанции, например 4х50м.</a:t>
            </a:r>
          </a:p>
          <a:p>
            <a:pPr marL="0" indent="357188">
              <a:buNone/>
            </a:pP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Впервые соревнования в эстафетном беге 4х100м и 4х400м были включены в программу Олимпийских игр в 1912г. Победу одержала команда Великобритании (42,4) и США (3.16,7). Эстафетный бег 4х100м для женщин был включен в программу Олимпийских игр в 1928г. Победу одержала команда </a:t>
            </a:r>
            <a:r>
              <a:rPr lang="ru-RU" dirty="0" err="1" smtClean="0"/>
              <a:t>Камады</a:t>
            </a:r>
            <a:r>
              <a:rPr lang="ru-RU" dirty="0" smtClean="0"/>
              <a:t> (48,4). Впоследствии чемпионками становились спортсменки США , </a:t>
            </a:r>
            <a:r>
              <a:rPr lang="ru-RU" dirty="0" err="1" smtClean="0"/>
              <a:t>Голандии</a:t>
            </a:r>
            <a:r>
              <a:rPr lang="ru-RU" dirty="0" smtClean="0"/>
              <a:t>, Польши и СССР.</a:t>
            </a:r>
          </a:p>
          <a:p>
            <a:pPr marL="0" indent="357188">
              <a:buNone/>
            </a:pPr>
            <a:r>
              <a:rPr lang="ru-RU" dirty="0" smtClean="0"/>
              <a:t>Соревнования в дореволюционной России проводились преимущественно на дистанции 4х100м. Первый рекорд страны зафиксирован в 1900г. (59,2с).</a:t>
            </a:r>
          </a:p>
          <a:p>
            <a:pPr marL="0" indent="35718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Техника эстафетного бега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953000"/>
          </a:xfrm>
        </p:spPr>
        <p:txBody>
          <a:bodyPr>
            <a:normAutofit fontScale="85000" lnSpcReduction="20000"/>
          </a:bodyPr>
          <a:lstStyle/>
          <a:p>
            <a:pPr marL="0" indent="5429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Особые требования, предъявляемые к каждому бегуну и всей команде, выделяют спринтерскую эстафету в отдельный вид программы легкой атлетики.</a:t>
            </a:r>
          </a:p>
          <a:p>
            <a:pPr marL="0" indent="5429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Измерение скорости бега в эстафетах свидетельствует, что на отдельных этапах спринтеры очень часто показывают такую скорость бега, которую в индивидуальных забегах многим так развить и не получается. Чем объяснить этот интересный факт?</a:t>
            </a:r>
          </a:p>
          <a:p>
            <a:pPr marL="0" indent="5429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Во-первых, психологическими факторами, такими как общее чувство ответственности и командную настройку.</a:t>
            </a:r>
          </a:p>
          <a:p>
            <a:pPr marL="0" indent="5429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Во-вторых, определенной двигательной настройкой, присущей этим соревнованиям. Как правило в эстафетном беге каждому спринтеру на этапе приходится догонять соперника.</a:t>
            </a:r>
          </a:p>
          <a:p>
            <a:pPr marL="0" indent="5429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Конечно нельзя не сказать и о чрезвычайно высоком эмоциональном фоне всего соревнования в эстафетном беге. За 10-30 с ожидания на этапе, когда спринтер «загоняет» себя на такой эмоциональный уровень, что ему под силу решить любые, порой казалось бы, невозможные задачи.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 fontScale="85000" lnSpcReduction="10000"/>
          </a:bodyPr>
          <a:lstStyle/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Эстафетный бег может осуществляться: </a:t>
            </a:r>
          </a:p>
          <a:p>
            <a:pPr marL="0" indent="449263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перекладывания эстафетной палочки. </a:t>
            </a:r>
          </a:p>
          <a:p>
            <a:pPr marL="0" indent="449263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перекладыванием эстафетной палочки. </a:t>
            </a:r>
          </a:p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Обычно первый способ используется в коротких эстафетах, где передача происходит на высоких скоростях, второй во всех остальных. </a:t>
            </a:r>
          </a:p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Существует два способа передачи: снизу вверх и сверху вниз. При первом способе бегун, принимающий палочку, отводит руку назад чуть в сторону, большой палец отводится в сторону плоскости ладони, четыре пальца сомкнуты, ладонь смотрит назад. Передающий бегун вкладывает эстафетную палочку движением снизу вверх между большим пальцем и ладонью. При соприкосновении палочки с ладонью принимающий бегун захватывает ее, сжимая кисть.</a:t>
            </a:r>
          </a:p>
          <a:p>
            <a:pPr marL="0" indent="4492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втором способе рука отводится также назад чуть в сторону, но плоскость ладони смотрит вверх. Передающий бегун вкладывает эстафетную палочку движением сверху вниз, опуская ее на ладонь. При соприкосновении палочки с ладонью принимающий бегун захватывает ее, сжимая кисть.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Передача эстафетной палочки по этапам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752600"/>
            <a:ext cx="84582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Передача эстафетной палочки по этапам в беге 4x100 м проводится следующим образом. Стартующий на 1-м этапе держит эстафету в правой руке и бежит возможно ближе к бровке. Ожидающий его второй бегун стоит ближе к наружному краю своей дорожки и принимает эстафету левой рукой. Он пробегает прямую (вторые 100 м) по правой стороне своей дорожки и передает эстафету левой рукой в правую руку третьего участника, бегущего по левой стороне дорожки. Четвертый бежит по правой части дорожки и принимает эстафету левой рукой. Другой способ передачи (с перекладыванием бегуном принятой эстафеты из одной руки в другую) в эстафете 4x100 м менее эффективен.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763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cs typeface="Times New Roman" pitchFamily="18" charset="0"/>
              </a:rPr>
              <a:t>Методика обучения эстафетному бегу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1. Создать правильное представление о технике эстафетного бега.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Средства: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 техники эстафетного бега.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 передачи эстафетного бега в 20-метровой зоне.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Демонстрация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кинограмм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рисунков.</a:t>
            </a:r>
          </a:p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Методические указания: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Разъяснить основные правила проведения соревнований по эстафетному бегу.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Задача 2. Учить технике передачи и приему эстафетной палочки вне зоны передачи.</a:t>
            </a:r>
          </a:p>
          <a:p>
            <a:pPr>
              <a:buNone/>
            </a:pPr>
            <a:r>
              <a:rPr lang="ru-RU" b="1" dirty="0" smtClean="0"/>
              <a:t>Средства: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Передача эстафетной палочки из правой руки в левую. Для этого учитель выстраивает школьников в 2 шеренги с интервалом 1-1,5 м. Вторая шеренга, с эстафетной палочкой в правой руке стоит на пол шага левее первой, так, чтобы правая рука передающего была за левой рукой принимающего</a:t>
            </a:r>
          </a:p>
          <a:p>
            <a:pPr marL="514350" indent="-514350">
              <a:buAutoNum type="arabicPeriod"/>
            </a:pPr>
            <a:r>
              <a:rPr lang="ru-RU" dirty="0" smtClean="0"/>
              <a:t>То же, но упражнение выполняется в обратном порядке.</a:t>
            </a:r>
          </a:p>
          <a:p>
            <a:pPr marL="514350" indent="-514350">
              <a:buAutoNum type="arabicPeriod"/>
            </a:pPr>
            <a:r>
              <a:rPr lang="ru-RU" dirty="0" smtClean="0"/>
              <a:t>То же, но передача из левой руки в правую.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Передача эстафетной палочки, стоя на месте, с имитацией движений рук как при беге по команде учителя.</a:t>
            </a:r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None/>
            </a:pPr>
            <a:r>
              <a:rPr lang="ru-RU" b="1" dirty="0" smtClean="0"/>
              <a:t>Методические указания</a:t>
            </a:r>
          </a:p>
          <a:p>
            <a:pPr marL="514350" indent="-514350">
              <a:buNone/>
            </a:pPr>
            <a:r>
              <a:rPr lang="ru-RU" dirty="0" smtClean="0"/>
              <a:t>Принимающие по команде учителя отводят </a:t>
            </a:r>
            <a:r>
              <a:rPr lang="ru-RU" dirty="0" err="1" smtClean="0"/>
              <a:t>вниз-назад</a:t>
            </a:r>
            <a:r>
              <a:rPr lang="ru-RU" dirty="0" smtClean="0"/>
              <a:t> левую руку с раскрытой ладонью и отведенным в сторону большим пальцем. </a:t>
            </a:r>
          </a:p>
          <a:p>
            <a:pPr marL="514350" indent="-514350">
              <a:buNone/>
            </a:pPr>
            <a:r>
              <a:rPr lang="ru-RU" dirty="0" smtClean="0"/>
              <a:t>Учитель подает команду «Кругом!», после чего выполняется упражнение.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Задача 3. Учить технике старта учащихся, принимающих эстафетную палочку и технике старта с эстафетной палочкой( на первом этапе).</a:t>
            </a:r>
          </a:p>
          <a:p>
            <a:pPr>
              <a:buNone/>
            </a:pPr>
            <a:r>
              <a:rPr lang="ru-RU" b="1" dirty="0" smtClean="0"/>
              <a:t>Средства:</a:t>
            </a:r>
          </a:p>
          <a:p>
            <a:pPr marL="514350" indent="-514350">
              <a:buAutoNum type="arabicPeriod"/>
            </a:pPr>
            <a:r>
              <a:rPr lang="ru-RU" dirty="0" smtClean="0"/>
              <a:t>Старт и стартовый разгон на прямой учащихся, принимающий из положения высокого старта.</a:t>
            </a:r>
          </a:p>
          <a:p>
            <a:pPr marL="514350" indent="-514350">
              <a:buAutoNum type="arabicPeriod"/>
            </a:pPr>
            <a:r>
              <a:rPr lang="ru-RU" dirty="0" smtClean="0"/>
              <a:t>То же, но из положения в наклоне с опорой на одну руку.</a:t>
            </a:r>
          </a:p>
          <a:p>
            <a:pPr marL="514350" indent="-514350">
              <a:buAutoNum type="arabicPeriod"/>
            </a:pPr>
            <a:r>
              <a:rPr lang="ru-RU" dirty="0" smtClean="0"/>
              <a:t>Старт на отдельной дорожке на повороте учащихся, принимающих эстафетную палочку.</a:t>
            </a:r>
          </a:p>
          <a:p>
            <a:pPr marL="514350" indent="-514350">
              <a:buAutoNum type="arabicPeriod"/>
            </a:pPr>
            <a:r>
              <a:rPr lang="ru-RU" dirty="0" smtClean="0"/>
              <a:t>Выполнение низкого старта на повороте дорожки без эстафетной палочки.</a:t>
            </a:r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None/>
            </a:pPr>
            <a:r>
              <a:rPr lang="ru-RU" b="1" dirty="0" smtClean="0"/>
              <a:t>Методические указания:</a:t>
            </a:r>
          </a:p>
          <a:p>
            <a:pPr marL="514350" indent="-514350">
              <a:buNone/>
            </a:pPr>
            <a:r>
              <a:rPr lang="ru-RU" dirty="0" smtClean="0"/>
              <a:t>Во время принятия положения высокого или </a:t>
            </a:r>
            <a:r>
              <a:rPr lang="ru-RU" dirty="0" err="1" smtClean="0"/>
              <a:t>полунизкого</a:t>
            </a:r>
            <a:r>
              <a:rPr lang="ru-RU" dirty="0" smtClean="0"/>
              <a:t> старта учащиеся должны повернуть голову назад и сосредоточить внимание на контрольной отметке.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Задача 4. Учить технике передачи и приема эстафетной палочки в зоне передачи.</a:t>
            </a:r>
          </a:p>
          <a:p>
            <a:pPr>
              <a:buNone/>
            </a:pPr>
            <a:r>
              <a:rPr lang="ru-RU" b="1" dirty="0" smtClean="0"/>
              <a:t>Средства: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Передача и прием эстафетной палочки в зоне не на полной скорости.</a:t>
            </a:r>
          </a:p>
          <a:p>
            <a:pPr marL="514350" indent="-514350">
              <a:buAutoNum type="arabicPeriod"/>
            </a:pPr>
            <a:r>
              <a:rPr lang="ru-RU" dirty="0" smtClean="0"/>
              <a:t>То же, с предельной скоростью.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Прием и передача эстафетной палочки в составе четырех участников на укороченной дистанции.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Передача и прием эстафетной палочки в зоне после низкого старта передающего.</a:t>
            </a:r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None/>
            </a:pPr>
            <a:r>
              <a:rPr lang="ru-RU" b="1" dirty="0" smtClean="0"/>
              <a:t>Методические указания:</a:t>
            </a:r>
          </a:p>
          <a:p>
            <a:pPr marL="514350" indent="-514350">
              <a:buNone/>
            </a:pPr>
            <a:r>
              <a:rPr lang="ru-RU" dirty="0" smtClean="0"/>
              <a:t>Для правильной передачи должны соблюдаться следующие условия:</a:t>
            </a:r>
          </a:p>
          <a:p>
            <a:pPr marL="514350" indent="-514350">
              <a:buNone/>
            </a:pPr>
            <a:r>
              <a:rPr lang="ru-RU" dirty="0" smtClean="0"/>
              <a:t>-Скорость бегунов по возможности должна совпадать.</a:t>
            </a:r>
          </a:p>
          <a:p>
            <a:pPr marL="514350" indent="-514350">
              <a:buNone/>
            </a:pPr>
            <a:r>
              <a:rPr lang="ru-RU" dirty="0" smtClean="0"/>
              <a:t>-Момент начала бега выбирает принимающий, он совпадает с моментом пересечения контрольной отметки бегуна предыдущего этапа.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Задача 5. Учить эстафетному бегу в целом.</a:t>
            </a:r>
          </a:p>
          <a:p>
            <a:pPr>
              <a:buNone/>
            </a:pPr>
            <a:r>
              <a:rPr lang="ru-RU" b="1" dirty="0" smtClean="0"/>
              <a:t>Средства: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Бег по всей дистанции с передачей и приемом эстафеты по этапам.</a:t>
            </a:r>
          </a:p>
          <a:p>
            <a:pPr marL="514350" indent="-514350">
              <a:buAutoNum type="arabicPeriod"/>
            </a:pPr>
            <a:r>
              <a:rPr lang="ru-RU" dirty="0" smtClean="0"/>
              <a:t>Командный бег в эстафете 4х100м с учетом времени.</a:t>
            </a:r>
          </a:p>
          <a:p>
            <a:pPr marL="514350" indent="-514350">
              <a:buAutoNum type="arabicPeriod"/>
            </a:pPr>
            <a:r>
              <a:rPr lang="ru-RU" dirty="0" smtClean="0"/>
              <a:t>Участие в соревнованиях по эстафетному бегу.</a:t>
            </a:r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None/>
            </a:pPr>
            <a:r>
              <a:rPr lang="ru-RU" b="1" dirty="0" smtClean="0"/>
              <a:t>Методические указания:</a:t>
            </a:r>
          </a:p>
          <a:p>
            <a:pPr>
              <a:buNone/>
            </a:pPr>
            <a:r>
              <a:rPr lang="ru-RU" dirty="0" smtClean="0"/>
              <a:t>Объяснять учащимся, как правильно расставить бегунов по этапам для бега в эстафете 4х100м. Обычно на первый этап ставится спортсмен, у которого хорошо получается стартовый разгон или он недостаточно подготовлен в приеме палочки. Финишный этап предоставляется самому опытному бегуну. Специалисту бега на повороте отдается третий этап.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1033</Words>
  <Application>Microsoft Office PowerPoint</Application>
  <PresentationFormat>Экран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Техника и методика обучения эстафетного бега</vt:lpstr>
      <vt:lpstr>История возникновения вида</vt:lpstr>
      <vt:lpstr>Техника эстафетного бега</vt:lpstr>
      <vt:lpstr>Презентация PowerPoint</vt:lpstr>
      <vt:lpstr>Передача эстафетной палочки по этапам</vt:lpstr>
      <vt:lpstr>Методика обучения эстафетному бегу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Техника и методика обучения эстафетного бега</dc:title>
  <dc:creator>Дмитрий</dc:creator>
  <cp:lastModifiedBy>Преподаватель</cp:lastModifiedBy>
  <cp:revision>17</cp:revision>
  <dcterms:created xsi:type="dcterms:W3CDTF">2015-05-01T09:45:06Z</dcterms:created>
  <dcterms:modified xsi:type="dcterms:W3CDTF">2021-02-04T03:44:54Z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86209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